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sldIdLst>
    <p:sldId id="256" r:id="rId2"/>
    <p:sldId id="261" r:id="rId3"/>
    <p:sldId id="257" r:id="rId4"/>
    <p:sldId id="258" r:id="rId5"/>
    <p:sldId id="263" r:id="rId6"/>
    <p:sldId id="259" r:id="rId7"/>
    <p:sldId id="260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1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62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9726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5227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8338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6094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2553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20462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96920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66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495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1330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0862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2974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995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2866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5854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7318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8745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9DC6947-5AAD-485F-B655-82D6329FA955}" type="datetimeFigureOut">
              <a:rPr lang="fr-FR" smtClean="0"/>
              <a:t>13/05/2024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35F2E-BF93-4E22-B3B7-459DE238FA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35780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  <p:sldLayoutId id="2147483923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L3 ECO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2023-2024</a:t>
            </a:r>
          </a:p>
        </p:txBody>
      </p:sp>
    </p:spTree>
    <p:extLst>
      <p:ext uri="{BB962C8B-B14F-4D97-AF65-F5344CB8AC3E}">
        <p14:creationId xmlns:p14="http://schemas.microsoft.com/office/powerpoint/2010/main" val="3281433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Pre</a:t>
            </a:r>
            <a:r>
              <a:rPr lang="fr-FR" dirty="0"/>
              <a:t>-course </a:t>
            </a:r>
            <a:r>
              <a:rPr lang="fr-FR" dirty="0" err="1"/>
              <a:t>work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err="1"/>
              <a:t>Fill</a:t>
            </a:r>
            <a:r>
              <a:rPr lang="fr-FR" dirty="0"/>
              <a:t> in the questionnaire to </a:t>
            </a:r>
            <a:r>
              <a:rPr lang="fr-FR" dirty="0" err="1"/>
              <a:t>give</a:t>
            </a:r>
            <a:r>
              <a:rPr lang="fr-FR" dirty="0"/>
              <a:t> us an </a:t>
            </a:r>
            <a:r>
              <a:rPr lang="fr-FR" dirty="0" err="1"/>
              <a:t>idea</a:t>
            </a:r>
            <a:r>
              <a:rPr lang="fr-FR" dirty="0"/>
              <a:t> about</a:t>
            </a:r>
          </a:p>
          <a:p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past</a:t>
            </a:r>
            <a:r>
              <a:rPr lang="fr-FR" dirty="0"/>
              <a:t> </a:t>
            </a:r>
            <a:r>
              <a:rPr lang="fr-FR" dirty="0" err="1"/>
              <a:t>experience</a:t>
            </a:r>
            <a:r>
              <a:rPr lang="fr-FR" dirty="0"/>
              <a:t> of English courses</a:t>
            </a:r>
          </a:p>
          <a:p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dificulties</a:t>
            </a:r>
            <a:r>
              <a:rPr lang="fr-FR" dirty="0"/>
              <a:t>, </a:t>
            </a:r>
            <a:r>
              <a:rPr lang="fr-FR" dirty="0" err="1"/>
              <a:t>needs</a:t>
            </a:r>
            <a:r>
              <a:rPr lang="fr-FR" dirty="0"/>
              <a:t> and expectations</a:t>
            </a:r>
          </a:p>
          <a:p>
            <a:r>
              <a:rPr lang="fr-FR" dirty="0" err="1"/>
              <a:t>Your</a:t>
            </a:r>
            <a:r>
              <a:rPr lang="fr-FR" dirty="0"/>
              <a:t> plans on how to </a:t>
            </a:r>
            <a:r>
              <a:rPr lang="fr-FR" dirty="0" err="1"/>
              <a:t>improve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English </a:t>
            </a:r>
            <a:r>
              <a:rPr lang="fr-FR" dirty="0" err="1"/>
              <a:t>outside</a:t>
            </a:r>
            <a:r>
              <a:rPr lang="fr-FR" dirty="0"/>
              <a:t> class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Check out the Reading List and </a:t>
            </a:r>
            <a:r>
              <a:rPr lang="fr-FR" dirty="0" err="1"/>
              <a:t>read</a:t>
            </a:r>
            <a:r>
              <a:rPr lang="fr-FR" dirty="0"/>
              <a:t> book </a:t>
            </a:r>
            <a:r>
              <a:rPr lang="fr-FR" dirty="0" err="1"/>
              <a:t>reviews</a:t>
            </a:r>
            <a:r>
              <a:rPr lang="fr-FR" dirty="0"/>
              <a:t> </a:t>
            </a:r>
            <a:r>
              <a:rPr lang="fr-FR" dirty="0" err="1"/>
              <a:t>before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choose</a:t>
            </a:r>
            <a:r>
              <a:rPr lang="fr-FR" dirty="0"/>
              <a:t> the book(s) </a:t>
            </a:r>
            <a:r>
              <a:rPr lang="fr-FR" dirty="0" err="1"/>
              <a:t>you’re</a:t>
            </a:r>
            <a:r>
              <a:rPr lang="fr-FR" dirty="0"/>
              <a:t> </a:t>
            </a:r>
            <a:r>
              <a:rPr lang="fr-FR" dirty="0" err="1"/>
              <a:t>going</a:t>
            </a:r>
            <a:r>
              <a:rPr lang="fr-FR" dirty="0"/>
              <a:t> to </a:t>
            </a:r>
            <a:r>
              <a:rPr lang="fr-FR" dirty="0" err="1"/>
              <a:t>read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6859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865336"/>
          </a:xfrm>
        </p:spPr>
        <p:txBody>
          <a:bodyPr/>
          <a:lstStyle/>
          <a:p>
            <a:r>
              <a:rPr lang="fr-FR" dirty="0"/>
              <a:t>Objectives   S1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4382308"/>
              </p:ext>
            </p:extLst>
          </p:nvPr>
        </p:nvGraphicFramePr>
        <p:xfrm>
          <a:off x="321276" y="1318054"/>
          <a:ext cx="8427308" cy="5268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3654">
                  <a:extLst>
                    <a:ext uri="{9D8B030D-6E8A-4147-A177-3AD203B41FA5}">
                      <a16:colId xmlns:a16="http://schemas.microsoft.com/office/drawing/2014/main" val="1033606085"/>
                    </a:ext>
                  </a:extLst>
                </a:gridCol>
                <a:gridCol w="4213654">
                  <a:extLst>
                    <a:ext uri="{9D8B030D-6E8A-4147-A177-3AD203B41FA5}">
                      <a16:colId xmlns:a16="http://schemas.microsoft.com/office/drawing/2014/main" val="995922731"/>
                    </a:ext>
                  </a:extLst>
                </a:gridCol>
              </a:tblGrid>
              <a:tr h="294683">
                <a:tc>
                  <a:txBody>
                    <a:bodyPr/>
                    <a:lstStyle/>
                    <a:p>
                      <a:r>
                        <a:rPr lang="fr-FR" dirty="0" err="1"/>
                        <a:t>What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How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266982"/>
                  </a:ext>
                </a:extLst>
              </a:tr>
              <a:tr h="138056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dirty="0" err="1"/>
                        <a:t>From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research</a:t>
                      </a:r>
                      <a:r>
                        <a:rPr lang="fr-FR" sz="1600" dirty="0"/>
                        <a:t> to </a:t>
                      </a:r>
                      <a:r>
                        <a:rPr lang="fr-FR" sz="1600" dirty="0" err="1"/>
                        <a:t>findings</a:t>
                      </a:r>
                      <a:endParaRPr lang="fr-FR" sz="16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dirty="0" err="1"/>
                        <a:t>Develop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critical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thinking</a:t>
                      </a:r>
                      <a:endParaRPr lang="fr-FR" sz="16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dirty="0" err="1"/>
                        <a:t>Improve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accuracy</a:t>
                      </a:r>
                      <a:r>
                        <a:rPr lang="fr-FR" sz="1600" dirty="0"/>
                        <a:t> and </a:t>
                      </a:r>
                      <a:r>
                        <a:rPr lang="fr-FR" sz="1600" dirty="0" err="1"/>
                        <a:t>conciseness</a:t>
                      </a:r>
                      <a:r>
                        <a:rPr lang="fr-FR" sz="1600" dirty="0"/>
                        <a:t> in </a:t>
                      </a:r>
                      <a:r>
                        <a:rPr lang="fr-FR" sz="1600" dirty="0" err="1"/>
                        <a:t>writing</a:t>
                      </a:r>
                      <a:endParaRPr lang="fr-FR" sz="16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dirty="0" err="1"/>
                        <a:t>Practise</a:t>
                      </a:r>
                      <a:r>
                        <a:rPr lang="fr-FR" sz="1600" baseline="0" dirty="0"/>
                        <a:t> </a:t>
                      </a:r>
                      <a:r>
                        <a:rPr lang="fr-FR" sz="1600" baseline="0" dirty="0" err="1"/>
                        <a:t>p</a:t>
                      </a:r>
                      <a:r>
                        <a:rPr lang="fr-FR" sz="1600" dirty="0" err="1"/>
                        <a:t>resentation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skills</a:t>
                      </a:r>
                      <a:endParaRPr lang="fr-FR" sz="1600" dirty="0"/>
                    </a:p>
                    <a:p>
                      <a:endParaRPr lang="fr-FR" sz="16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err="1"/>
                        <a:t>Academic</a:t>
                      </a:r>
                      <a:r>
                        <a:rPr lang="fr-FR" sz="1600" dirty="0"/>
                        <a:t> </a:t>
                      </a:r>
                      <a:r>
                        <a:rPr lang="fr-FR" sz="1600" b="1" dirty="0"/>
                        <a:t>poster</a:t>
                      </a:r>
                      <a:r>
                        <a:rPr lang="fr-FR" sz="1600" dirty="0"/>
                        <a:t> on </a:t>
                      </a:r>
                      <a:r>
                        <a:rPr lang="fr-FR" sz="1600" dirty="0" err="1"/>
                        <a:t>controversial</a:t>
                      </a:r>
                      <a:r>
                        <a:rPr lang="fr-FR" sz="1600" dirty="0"/>
                        <a:t> Euro-</a:t>
                      </a:r>
                      <a:r>
                        <a:rPr lang="fr-FR" sz="1600" dirty="0" err="1"/>
                        <a:t>related</a:t>
                      </a:r>
                      <a:r>
                        <a:rPr lang="fr-FR" sz="1600" dirty="0"/>
                        <a:t> issue</a:t>
                      </a:r>
                    </a:p>
                    <a:p>
                      <a:r>
                        <a:rPr lang="fr-FR" sz="1600" dirty="0"/>
                        <a:t>(</a:t>
                      </a:r>
                      <a:r>
                        <a:rPr lang="fr-FR" sz="1600" dirty="0" err="1"/>
                        <a:t>collect</a:t>
                      </a:r>
                      <a:r>
                        <a:rPr lang="fr-FR" sz="1600" dirty="0"/>
                        <a:t>+</a:t>
                      </a:r>
                      <a:r>
                        <a:rPr lang="fr-FR" sz="1600" baseline="0" dirty="0"/>
                        <a:t> </a:t>
                      </a:r>
                      <a:r>
                        <a:rPr lang="fr-FR" sz="1600" baseline="0" dirty="0" err="1"/>
                        <a:t>anyalyse</a:t>
                      </a:r>
                      <a:r>
                        <a:rPr lang="fr-FR" sz="1600" baseline="0" dirty="0"/>
                        <a:t> data, </a:t>
                      </a:r>
                      <a:r>
                        <a:rPr lang="fr-FR" sz="1600" dirty="0"/>
                        <a:t>design, </a:t>
                      </a:r>
                      <a:r>
                        <a:rPr lang="fr-FR" sz="1600" dirty="0" err="1"/>
                        <a:t>write</a:t>
                      </a:r>
                      <a:r>
                        <a:rPr lang="fr-FR" sz="1600" dirty="0"/>
                        <a:t>, </a:t>
                      </a:r>
                      <a:r>
                        <a:rPr lang="fr-FR" sz="1600" dirty="0" err="1"/>
                        <a:t>present</a:t>
                      </a:r>
                      <a:r>
                        <a:rPr lang="fr-FR" sz="1600" dirty="0"/>
                        <a:t> in </a:t>
                      </a:r>
                      <a:r>
                        <a:rPr lang="fr-FR" sz="1600" dirty="0" err="1"/>
                        <a:t>two’s</a:t>
                      </a:r>
                      <a:r>
                        <a:rPr lang="fr-FR" sz="1600" dirty="0"/>
                        <a:t>- Simulation of Scientific </a:t>
                      </a:r>
                      <a:r>
                        <a:rPr lang="fr-FR" sz="1600" dirty="0" err="1"/>
                        <a:t>Conference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with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invited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guests</a:t>
                      </a:r>
                      <a:endParaRPr lang="fr-FR" sz="1600" dirty="0"/>
                    </a:p>
                    <a:p>
                      <a:r>
                        <a:rPr lang="fr-FR" sz="1600" b="1" dirty="0" err="1"/>
                        <a:t>Submit</a:t>
                      </a:r>
                      <a:r>
                        <a:rPr lang="fr-FR" sz="1600" b="1" dirty="0"/>
                        <a:t> abstract or pitch</a:t>
                      </a:r>
                    </a:p>
                    <a:p>
                      <a:endParaRPr lang="fr-FR" sz="16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803399"/>
                  </a:ext>
                </a:extLst>
              </a:tr>
              <a:tr h="72661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dirty="0" err="1"/>
                        <a:t>Research</a:t>
                      </a:r>
                      <a:r>
                        <a:rPr lang="fr-FR" sz="1600" dirty="0"/>
                        <a:t> for</a:t>
                      </a:r>
                      <a:r>
                        <a:rPr lang="fr-FR" sz="1600" baseline="0" dirty="0"/>
                        <a:t> </a:t>
                      </a:r>
                      <a:r>
                        <a:rPr lang="fr-FR" sz="1600" baseline="0" dirty="0" err="1"/>
                        <a:t>further</a:t>
                      </a:r>
                      <a:r>
                        <a:rPr lang="fr-FR" sz="1600" baseline="0" dirty="0"/>
                        <a:t> </a:t>
                      </a:r>
                      <a:r>
                        <a:rPr lang="fr-FR" sz="1600" baseline="0" dirty="0" err="1"/>
                        <a:t>study</a:t>
                      </a:r>
                      <a:r>
                        <a:rPr lang="fr-FR" sz="1600" baseline="0" dirty="0"/>
                        <a:t>/</a:t>
                      </a:r>
                      <a:r>
                        <a:rPr lang="fr-FR" sz="1600" baseline="0" dirty="0" err="1"/>
                        <a:t>career</a:t>
                      </a:r>
                      <a:endParaRPr lang="fr-FR" sz="16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baseline="0" dirty="0" err="1"/>
                        <a:t>Engaging</a:t>
                      </a:r>
                      <a:r>
                        <a:rPr lang="fr-FR" sz="1600" baseline="0" dirty="0"/>
                        <a:t> an audience</a:t>
                      </a:r>
                      <a:endParaRPr lang="fr-FR" sz="1600" dirty="0"/>
                    </a:p>
                    <a:p>
                      <a:endParaRPr lang="fr-FR" sz="16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 err="1"/>
                        <a:t>Student</a:t>
                      </a:r>
                      <a:r>
                        <a:rPr lang="fr-FR" sz="1600" b="1" dirty="0"/>
                        <a:t>–</a:t>
                      </a:r>
                      <a:r>
                        <a:rPr lang="fr-FR" sz="1600" b="1" dirty="0" err="1"/>
                        <a:t>led</a:t>
                      </a:r>
                      <a:r>
                        <a:rPr lang="fr-FR" sz="1600" b="1" dirty="0"/>
                        <a:t> </a:t>
                      </a:r>
                      <a:r>
                        <a:rPr lang="fr-FR" sz="1600" b="1" dirty="0" err="1"/>
                        <a:t>talks</a:t>
                      </a:r>
                      <a:r>
                        <a:rPr lang="fr-FR" sz="1600" b="1" dirty="0"/>
                        <a:t> </a:t>
                      </a:r>
                      <a:r>
                        <a:rPr lang="fr-FR" sz="1600" dirty="0"/>
                        <a:t>on </a:t>
                      </a:r>
                      <a:r>
                        <a:rPr lang="fr-FR" sz="1600" dirty="0" err="1"/>
                        <a:t>Universities</a:t>
                      </a:r>
                      <a:r>
                        <a:rPr lang="fr-FR" sz="1600" dirty="0"/>
                        <a:t>/</a:t>
                      </a:r>
                      <a:r>
                        <a:rPr lang="fr-FR" sz="1600" dirty="0" err="1"/>
                        <a:t>companies</a:t>
                      </a:r>
                      <a:r>
                        <a:rPr lang="fr-FR" sz="1600" dirty="0"/>
                        <a:t> (</a:t>
                      </a:r>
                      <a:r>
                        <a:rPr lang="fr-FR" sz="1600" b="1" dirty="0" err="1"/>
                        <a:t>submit</a:t>
                      </a:r>
                      <a:r>
                        <a:rPr lang="fr-FR" sz="1600" b="1" dirty="0"/>
                        <a:t> slides/notes</a:t>
                      </a:r>
                      <a:r>
                        <a:rPr lang="fr-FR" sz="1600" dirty="0"/>
                        <a:t>)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372492"/>
                  </a:ext>
                </a:extLst>
              </a:tr>
              <a:tr h="50863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dirty="0" err="1"/>
                        <a:t>Enrich</a:t>
                      </a:r>
                      <a:r>
                        <a:rPr lang="fr-FR" sz="1600" baseline="0" dirty="0"/>
                        <a:t> Eco/</a:t>
                      </a:r>
                      <a:r>
                        <a:rPr lang="fr-FR" sz="1600" baseline="0" dirty="0" err="1"/>
                        <a:t>academic</a:t>
                      </a:r>
                      <a:r>
                        <a:rPr lang="fr-FR" sz="1600" baseline="0" dirty="0"/>
                        <a:t>/</a:t>
                      </a:r>
                      <a:r>
                        <a:rPr lang="fr-FR" sz="1600" baseline="0" dirty="0" err="1"/>
                        <a:t>general</a:t>
                      </a:r>
                      <a:r>
                        <a:rPr lang="fr-FR" sz="1600" baseline="0" dirty="0"/>
                        <a:t> </a:t>
                      </a:r>
                      <a:r>
                        <a:rPr lang="fr-FR" sz="1600" baseline="0" dirty="0" err="1"/>
                        <a:t>vocabulary</a:t>
                      </a:r>
                      <a:endParaRPr lang="fr-FR" sz="16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b="1" dirty="0"/>
                        <a:t>Read</a:t>
                      </a:r>
                      <a:r>
                        <a:rPr lang="fr-FR" sz="1600" dirty="0"/>
                        <a:t> a book (</a:t>
                      </a:r>
                      <a:r>
                        <a:rPr lang="fr-FR" sz="1600" dirty="0" err="1"/>
                        <a:t>keep</a:t>
                      </a:r>
                      <a:r>
                        <a:rPr lang="fr-FR" sz="1600" dirty="0"/>
                        <a:t> a notebook)</a:t>
                      </a:r>
                    </a:p>
                    <a:p>
                      <a:r>
                        <a:rPr lang="fr-FR" sz="1600" b="0" dirty="0"/>
                        <a:t>Read</a:t>
                      </a:r>
                      <a:r>
                        <a:rPr lang="fr-FR" sz="1600" dirty="0"/>
                        <a:t> articles</a:t>
                      </a:r>
                    </a:p>
                    <a:p>
                      <a:r>
                        <a:rPr lang="fr-FR" sz="1600" dirty="0" err="1"/>
                        <a:t>Listen</a:t>
                      </a:r>
                      <a:r>
                        <a:rPr lang="fr-FR" sz="1600" dirty="0"/>
                        <a:t> to/</a:t>
                      </a:r>
                      <a:r>
                        <a:rPr lang="fr-FR" sz="1600" dirty="0" err="1"/>
                        <a:t>discuss</a:t>
                      </a:r>
                      <a:r>
                        <a:rPr lang="fr-FR" sz="1600" dirty="0"/>
                        <a:t> news, </a:t>
                      </a:r>
                      <a:r>
                        <a:rPr lang="fr-FR" sz="1600" dirty="0" err="1"/>
                        <a:t>current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affairs</a:t>
                      </a:r>
                      <a:endParaRPr lang="fr-FR" sz="1600" dirty="0"/>
                    </a:p>
                    <a:p>
                      <a:pPr marL="0" marR="0" lvl="0" indent="0" algn="l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Note and </a:t>
                      </a:r>
                      <a:r>
                        <a:rPr lang="fr-FR" sz="1600" dirty="0" err="1"/>
                        <a:t>review</a:t>
                      </a:r>
                      <a:r>
                        <a:rPr lang="fr-FR" sz="1600" dirty="0"/>
                        <a:t> new </a:t>
                      </a:r>
                      <a:r>
                        <a:rPr lang="fr-FR" sz="1600" dirty="0" err="1"/>
                        <a:t>vocabulary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encountered</a:t>
                      </a:r>
                      <a:r>
                        <a:rPr lang="fr-FR" sz="1600" dirty="0"/>
                        <a:t> in class(</a:t>
                      </a:r>
                      <a:r>
                        <a:rPr lang="fr-FR" sz="1600" dirty="0" err="1"/>
                        <a:t>vocabulary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bank</a:t>
                      </a:r>
                      <a:r>
                        <a:rPr lang="fr-FR" sz="1600" dirty="0"/>
                        <a:t>)</a:t>
                      </a:r>
                    </a:p>
                    <a:p>
                      <a:endParaRPr lang="fr-FR" sz="16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423272"/>
                  </a:ext>
                </a:extLst>
              </a:tr>
              <a:tr h="726615">
                <a:tc>
                  <a:txBody>
                    <a:bodyPr/>
                    <a:lstStyle/>
                    <a:p>
                      <a:pPr marL="285750" marR="0" lvl="0" indent="-285750" algn="l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600" dirty="0" err="1"/>
                        <a:t>Improve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grammar</a:t>
                      </a:r>
                      <a:endParaRPr lang="fr-FR" sz="1600" dirty="0"/>
                    </a:p>
                    <a:p>
                      <a:endParaRPr lang="fr-FR" sz="16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Constant correction +</a:t>
                      </a:r>
                      <a:r>
                        <a:rPr lang="fr-FR" sz="1600" baseline="0" dirty="0"/>
                        <a:t> </a:t>
                      </a:r>
                      <a:r>
                        <a:rPr lang="fr-FR" sz="1600" dirty="0" err="1"/>
                        <a:t>worksheets</a:t>
                      </a:r>
                      <a:endParaRPr lang="fr-FR" sz="1600" dirty="0"/>
                    </a:p>
                    <a:p>
                      <a:endParaRPr lang="fr-FR" sz="16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855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004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Objectives S2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6530417"/>
              </p:ext>
            </p:extLst>
          </p:nvPr>
        </p:nvGraphicFramePr>
        <p:xfrm>
          <a:off x="484710" y="1418324"/>
          <a:ext cx="8239160" cy="5060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9580">
                  <a:extLst>
                    <a:ext uri="{9D8B030D-6E8A-4147-A177-3AD203B41FA5}">
                      <a16:colId xmlns:a16="http://schemas.microsoft.com/office/drawing/2014/main" val="3918080259"/>
                    </a:ext>
                  </a:extLst>
                </a:gridCol>
                <a:gridCol w="4119580">
                  <a:extLst>
                    <a:ext uri="{9D8B030D-6E8A-4147-A177-3AD203B41FA5}">
                      <a16:colId xmlns:a16="http://schemas.microsoft.com/office/drawing/2014/main" val="2903569855"/>
                    </a:ext>
                  </a:extLst>
                </a:gridCol>
              </a:tblGrid>
              <a:tr h="608184">
                <a:tc>
                  <a:txBody>
                    <a:bodyPr/>
                    <a:lstStyle/>
                    <a:p>
                      <a:r>
                        <a:rPr lang="fr-FR" dirty="0" err="1"/>
                        <a:t>What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How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6963945"/>
                  </a:ext>
                </a:extLst>
              </a:tr>
              <a:tr h="83338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dirty="0" err="1"/>
                        <a:t>Improve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listening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skills</a:t>
                      </a:r>
                      <a:r>
                        <a:rPr lang="fr-FR" sz="1600" dirty="0"/>
                        <a:t> for lectures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Eco/news-</a:t>
                      </a:r>
                      <a:r>
                        <a:rPr lang="fr-FR" sz="1600" dirty="0" err="1"/>
                        <a:t>related</a:t>
                      </a:r>
                      <a:r>
                        <a:rPr lang="fr-FR" sz="1600" dirty="0"/>
                        <a:t> </a:t>
                      </a:r>
                      <a:r>
                        <a:rPr lang="fr-FR" sz="1600" b="1" dirty="0" err="1"/>
                        <a:t>listening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comprehension</a:t>
                      </a:r>
                      <a:r>
                        <a:rPr lang="fr-FR" sz="1600" dirty="0"/>
                        <a:t> –</a:t>
                      </a:r>
                      <a:r>
                        <a:rPr lang="fr-FR" sz="1600" dirty="0" err="1"/>
                        <a:t>videos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with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exercises</a:t>
                      </a:r>
                      <a:endParaRPr lang="fr-FR" sz="1600" dirty="0"/>
                    </a:p>
                    <a:p>
                      <a:r>
                        <a:rPr lang="fr-FR" sz="1600" dirty="0"/>
                        <a:t>Tips for note-</a:t>
                      </a:r>
                      <a:r>
                        <a:rPr lang="fr-FR" sz="1600" dirty="0" err="1"/>
                        <a:t>taking</a:t>
                      </a:r>
                      <a:r>
                        <a:rPr lang="fr-FR" sz="1600" dirty="0"/>
                        <a:t>/</a:t>
                      </a:r>
                      <a:r>
                        <a:rPr lang="fr-FR" sz="1600" dirty="0" err="1"/>
                        <a:t>Guest</a:t>
                      </a:r>
                      <a:r>
                        <a:rPr lang="fr-FR" sz="1600" dirty="0"/>
                        <a:t> speakers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1600"/>
                  </a:ext>
                </a:extLst>
              </a:tr>
              <a:tr h="83338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dirty="0"/>
                        <a:t>Chair a group discussion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dirty="0" err="1"/>
                        <a:t>Learn</a:t>
                      </a:r>
                      <a:r>
                        <a:rPr lang="fr-FR" sz="1600" dirty="0"/>
                        <a:t> the</a:t>
                      </a:r>
                      <a:r>
                        <a:rPr lang="fr-FR" sz="1600" baseline="0" dirty="0"/>
                        <a:t> </a:t>
                      </a:r>
                      <a:r>
                        <a:rPr lang="fr-FR" sz="1600" baseline="0" dirty="0" err="1"/>
                        <a:t>language</a:t>
                      </a:r>
                      <a:r>
                        <a:rPr lang="fr-FR" sz="1600" baseline="0" dirty="0"/>
                        <a:t> of meetings</a:t>
                      </a:r>
                      <a:endParaRPr lang="fr-FR" sz="16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dirty="0" err="1"/>
                        <a:t>Improve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fluency</a:t>
                      </a:r>
                      <a:r>
                        <a:rPr lang="fr-FR" sz="1600" dirty="0"/>
                        <a:t>, confidence </a:t>
                      </a:r>
                      <a:r>
                        <a:rPr lang="fr-FR" sz="1600" dirty="0" err="1"/>
                        <a:t>while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speaking</a:t>
                      </a:r>
                      <a:endParaRPr lang="fr-FR" sz="16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dirty="0"/>
                        <a:t>Question </a:t>
                      </a:r>
                      <a:r>
                        <a:rPr lang="fr-FR" sz="1600" dirty="0" err="1"/>
                        <a:t>forming</a:t>
                      </a:r>
                      <a:endParaRPr lang="fr-FR" sz="16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err="1"/>
                        <a:t>Learn</a:t>
                      </a:r>
                      <a:r>
                        <a:rPr lang="fr-FR" sz="1600" dirty="0"/>
                        <a:t> the </a:t>
                      </a:r>
                      <a:r>
                        <a:rPr lang="fr-FR" sz="1600" dirty="0" err="1"/>
                        <a:t>language</a:t>
                      </a:r>
                      <a:r>
                        <a:rPr lang="fr-FR" sz="1600" dirty="0"/>
                        <a:t> of discussions/meetings</a:t>
                      </a:r>
                    </a:p>
                    <a:p>
                      <a:r>
                        <a:rPr lang="fr-FR" sz="1600" b="1" dirty="0" err="1"/>
                        <a:t>Heated</a:t>
                      </a:r>
                      <a:r>
                        <a:rPr lang="fr-FR" sz="1600" b="1" dirty="0"/>
                        <a:t> discussions- </a:t>
                      </a:r>
                      <a:r>
                        <a:rPr lang="fr-FR" sz="1600" dirty="0"/>
                        <a:t>lead and manage a group </a:t>
                      </a:r>
                      <a:r>
                        <a:rPr lang="fr-FR" sz="1600" dirty="0" err="1"/>
                        <a:t>disciussion</a:t>
                      </a:r>
                      <a:r>
                        <a:rPr lang="fr-FR" sz="1600" dirty="0"/>
                        <a:t> on a </a:t>
                      </a:r>
                      <a:r>
                        <a:rPr lang="fr-FR" sz="1600" dirty="0" err="1"/>
                        <a:t>controversial</a:t>
                      </a:r>
                      <a:r>
                        <a:rPr lang="fr-FR" sz="1600" dirty="0"/>
                        <a:t> topic(</a:t>
                      </a:r>
                      <a:r>
                        <a:rPr lang="fr-FR" sz="1600" dirty="0" err="1"/>
                        <a:t>send</a:t>
                      </a:r>
                      <a:r>
                        <a:rPr lang="fr-FR" sz="1600" dirty="0"/>
                        <a:t> invitation to </a:t>
                      </a:r>
                      <a:r>
                        <a:rPr lang="fr-FR" sz="1600" dirty="0" err="1"/>
                        <a:t>your</a:t>
                      </a:r>
                      <a:r>
                        <a:rPr lang="fr-FR" sz="1600" dirty="0"/>
                        <a:t> group by e-</a:t>
                      </a:r>
                      <a:r>
                        <a:rPr lang="fr-FR" sz="1600" dirty="0" err="1"/>
                        <a:t>mail,submit</a:t>
                      </a:r>
                      <a:r>
                        <a:rPr lang="fr-FR" sz="1600" dirty="0"/>
                        <a:t> </a:t>
                      </a:r>
                      <a:r>
                        <a:rPr lang="fr-FR" sz="1600" b="1" dirty="0"/>
                        <a:t>article, </a:t>
                      </a:r>
                      <a:r>
                        <a:rPr lang="fr-FR" sz="1600" b="1" dirty="0" err="1"/>
                        <a:t>video</a:t>
                      </a:r>
                      <a:r>
                        <a:rPr lang="fr-FR" sz="1600" b="1" dirty="0"/>
                        <a:t> and</a:t>
                      </a:r>
                      <a:r>
                        <a:rPr lang="fr-FR" sz="1600" b="1" baseline="0" dirty="0"/>
                        <a:t> arguments/questions in note </a:t>
                      </a:r>
                      <a:r>
                        <a:rPr lang="fr-FR" sz="1600" b="1" baseline="0" dirty="0" err="1"/>
                        <a:t>form</a:t>
                      </a:r>
                      <a:r>
                        <a:rPr lang="fr-FR" sz="1600" baseline="0" dirty="0"/>
                        <a:t>, design a </a:t>
                      </a:r>
                      <a:r>
                        <a:rPr lang="fr-FR" sz="1600" b="1" baseline="0" dirty="0"/>
                        <a:t>quiz</a:t>
                      </a:r>
                      <a:r>
                        <a:rPr lang="fr-FR" sz="1600" baseline="0" dirty="0"/>
                        <a:t> for the group on the </a:t>
                      </a:r>
                      <a:r>
                        <a:rPr lang="fr-FR" sz="1600" baseline="0" dirty="0" err="1"/>
                        <a:t>material</a:t>
                      </a:r>
                      <a:r>
                        <a:rPr lang="fr-FR" sz="1600" baseline="0" dirty="0"/>
                        <a:t> </a:t>
                      </a:r>
                      <a:r>
                        <a:rPr lang="fr-FR" sz="1600" baseline="0" dirty="0" err="1"/>
                        <a:t>provided</a:t>
                      </a:r>
                      <a:endParaRPr lang="fr-FR" sz="16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4528256"/>
                  </a:ext>
                </a:extLst>
              </a:tr>
              <a:tr h="499213">
                <a:tc>
                  <a:txBody>
                    <a:bodyPr/>
                    <a:lstStyle/>
                    <a:p>
                      <a:pPr marL="285750" marR="0" lvl="0" indent="-285750" algn="l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600" dirty="0" err="1"/>
                        <a:t>Improve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grammar</a:t>
                      </a:r>
                      <a:endParaRPr lang="fr-FR" sz="16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Constant correction +</a:t>
                      </a:r>
                      <a:r>
                        <a:rPr lang="fr-FR" sz="1600" baseline="0" dirty="0"/>
                        <a:t> </a:t>
                      </a:r>
                      <a:r>
                        <a:rPr lang="fr-FR" sz="1600" dirty="0" err="1"/>
                        <a:t>worksheets</a:t>
                      </a:r>
                      <a:endParaRPr lang="fr-FR" sz="16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773348"/>
                  </a:ext>
                </a:extLst>
              </a:tr>
              <a:tr h="83338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600" dirty="0" err="1"/>
                        <a:t>Enrich</a:t>
                      </a:r>
                      <a:r>
                        <a:rPr lang="fr-FR" sz="1600" baseline="0" dirty="0"/>
                        <a:t> Eco/</a:t>
                      </a:r>
                      <a:r>
                        <a:rPr lang="fr-FR" sz="1600" baseline="0" dirty="0" err="1"/>
                        <a:t>academic</a:t>
                      </a:r>
                      <a:r>
                        <a:rPr lang="fr-FR" sz="1600" baseline="0" dirty="0"/>
                        <a:t>/</a:t>
                      </a:r>
                      <a:r>
                        <a:rPr lang="fr-FR" sz="1600" baseline="0" dirty="0" err="1"/>
                        <a:t>general</a:t>
                      </a:r>
                      <a:r>
                        <a:rPr lang="fr-FR" sz="1600" baseline="0" dirty="0"/>
                        <a:t> </a:t>
                      </a:r>
                      <a:r>
                        <a:rPr lang="fr-FR" sz="1600" baseline="0" dirty="0" err="1"/>
                        <a:t>vocabulary</a:t>
                      </a:r>
                      <a:endParaRPr lang="fr-FR" sz="16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Read a book (</a:t>
                      </a:r>
                      <a:r>
                        <a:rPr lang="fr-FR" sz="1600" dirty="0" err="1"/>
                        <a:t>keep</a:t>
                      </a:r>
                      <a:r>
                        <a:rPr lang="fr-FR" sz="1600" dirty="0"/>
                        <a:t> a notebook)</a:t>
                      </a:r>
                    </a:p>
                    <a:p>
                      <a:r>
                        <a:rPr lang="fr-FR" sz="1600" dirty="0"/>
                        <a:t>Note and </a:t>
                      </a:r>
                      <a:r>
                        <a:rPr lang="fr-FR" sz="1600" dirty="0" err="1"/>
                        <a:t>review</a:t>
                      </a:r>
                      <a:r>
                        <a:rPr lang="fr-FR" sz="1600" dirty="0"/>
                        <a:t> new </a:t>
                      </a:r>
                      <a:r>
                        <a:rPr lang="fr-FR" sz="1600" dirty="0" err="1"/>
                        <a:t>vocabulary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encountered</a:t>
                      </a:r>
                      <a:r>
                        <a:rPr lang="fr-FR" sz="1600" dirty="0"/>
                        <a:t> in class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618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6460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Extra-</a:t>
            </a:r>
            <a:r>
              <a:rPr lang="fr-FR" dirty="0" err="1"/>
              <a:t>curricular</a:t>
            </a:r>
            <a:r>
              <a:rPr lang="fr-FR" dirty="0"/>
              <a:t> </a:t>
            </a:r>
            <a:r>
              <a:rPr lang="fr-FR" dirty="0" err="1"/>
              <a:t>activities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Guest speakers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academia</a:t>
            </a:r>
            <a:r>
              <a:rPr lang="fr-FR" dirty="0"/>
              <a:t>,  business or </a:t>
            </a:r>
            <a:r>
              <a:rPr lang="fr-FR" dirty="0" err="1"/>
              <a:t>politics</a:t>
            </a:r>
            <a:r>
              <a:rPr lang="fr-FR" dirty="0"/>
              <a:t>- </a:t>
            </a:r>
            <a:r>
              <a:rPr lang="fr-FR" dirty="0" err="1"/>
              <a:t>invited</a:t>
            </a:r>
            <a:r>
              <a:rPr lang="fr-FR" dirty="0"/>
              <a:t> to talk in class, </a:t>
            </a:r>
            <a:r>
              <a:rPr lang="fr-FR" dirty="0" err="1"/>
              <a:t>followed</a:t>
            </a:r>
            <a:r>
              <a:rPr lang="fr-FR" dirty="0"/>
              <a:t> by </a:t>
            </a:r>
            <a:r>
              <a:rPr lang="fr-FR" dirty="0" err="1"/>
              <a:t>QnA</a:t>
            </a:r>
            <a:endParaRPr lang="fr-FR" dirty="0"/>
          </a:p>
          <a:p>
            <a:r>
              <a:rPr lang="fr-FR" dirty="0"/>
              <a:t>Photo </a:t>
            </a:r>
            <a:r>
              <a:rPr lang="fr-FR" dirty="0" err="1"/>
              <a:t>competition</a:t>
            </a:r>
            <a:r>
              <a:rPr lang="fr-FR" dirty="0"/>
              <a:t> to encourage </a:t>
            </a:r>
            <a:r>
              <a:rPr lang="fr-FR" dirty="0" err="1"/>
              <a:t>reading</a:t>
            </a:r>
            <a:r>
              <a:rPr lang="fr-FR" dirty="0"/>
              <a:t> books </a:t>
            </a:r>
            <a:r>
              <a:rPr lang="fr-FR" dirty="0" err="1"/>
              <a:t>related</a:t>
            </a:r>
            <a:r>
              <a:rPr lang="fr-FR" dirty="0"/>
              <a:t> to </a:t>
            </a:r>
            <a:r>
              <a:rPr lang="fr-FR" dirty="0" err="1"/>
              <a:t>Economics</a:t>
            </a:r>
            <a:endParaRPr lang="fr-FR" dirty="0"/>
          </a:p>
          <a:p>
            <a:r>
              <a:rPr lang="fr-FR" dirty="0"/>
              <a:t>Books and cakes Day to encourage </a:t>
            </a:r>
            <a:r>
              <a:rPr lang="fr-FR" dirty="0" err="1"/>
              <a:t>literary</a:t>
            </a:r>
            <a:r>
              <a:rPr lang="fr-FR" dirty="0"/>
              <a:t> exchanges </a:t>
            </a:r>
          </a:p>
          <a:p>
            <a:r>
              <a:rPr lang="fr-FR" dirty="0"/>
              <a:t>Thursday Business </a:t>
            </a:r>
            <a:r>
              <a:rPr lang="fr-FR" dirty="0" err="1"/>
              <a:t>Talks</a:t>
            </a:r>
            <a:r>
              <a:rPr lang="fr-FR" dirty="0"/>
              <a:t> </a:t>
            </a:r>
            <a:r>
              <a:rPr lang="fr-FR" dirty="0" err="1"/>
              <a:t>organised</a:t>
            </a:r>
            <a:r>
              <a:rPr lang="fr-FR" dirty="0"/>
              <a:t> by TSE </a:t>
            </a:r>
            <a:r>
              <a:rPr lang="fr-FR" dirty="0" err="1"/>
              <a:t>careers</a:t>
            </a:r>
            <a:endParaRPr lang="fr-FR" dirty="0"/>
          </a:p>
          <a:p>
            <a:r>
              <a:rPr lang="fr-FR" dirty="0"/>
              <a:t>Business networking Day, </a:t>
            </a:r>
            <a:r>
              <a:rPr lang="fr-FR" dirty="0" err="1"/>
              <a:t>November</a:t>
            </a:r>
            <a:endParaRPr lang="fr-FR" dirty="0"/>
          </a:p>
          <a:p>
            <a:r>
              <a:rPr lang="fr-FR" dirty="0"/>
              <a:t>Seminars and </a:t>
            </a:r>
            <a:r>
              <a:rPr lang="fr-FR" dirty="0" err="1"/>
              <a:t>conferences</a:t>
            </a:r>
            <a:r>
              <a:rPr lang="fr-FR" dirty="0"/>
              <a:t> on </a:t>
            </a:r>
            <a:r>
              <a:rPr lang="fr-FR" dirty="0" err="1"/>
              <a:t>economics-related</a:t>
            </a:r>
            <a:r>
              <a:rPr lang="fr-FR" dirty="0"/>
              <a:t> issues (e.g. </a:t>
            </a:r>
            <a:r>
              <a:rPr lang="fr-FR" dirty="0" err="1"/>
              <a:t>Lunchtime</a:t>
            </a:r>
            <a:r>
              <a:rPr lang="fr-FR" dirty="0"/>
              <a:t> Coffee </a:t>
            </a:r>
            <a:r>
              <a:rPr lang="fr-FR" dirty="0" err="1"/>
              <a:t>talks,LSE</a:t>
            </a:r>
            <a:r>
              <a:rPr lang="fr-FR" dirty="0"/>
              <a:t> festival online)</a:t>
            </a:r>
          </a:p>
        </p:txBody>
      </p:sp>
    </p:spTree>
    <p:extLst>
      <p:ext uri="{BB962C8B-B14F-4D97-AF65-F5344CB8AC3E}">
        <p14:creationId xmlns:p14="http://schemas.microsoft.com/office/powerpoint/2010/main" val="1042258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4709" y="452718"/>
            <a:ext cx="7169855" cy="1400530"/>
          </a:xfrm>
        </p:spPr>
        <p:txBody>
          <a:bodyPr/>
          <a:lstStyle/>
          <a:p>
            <a:r>
              <a:rPr lang="fr-FR" dirty="0"/>
              <a:t>Input, </a:t>
            </a:r>
            <a:r>
              <a:rPr lang="fr-FR" dirty="0" err="1"/>
              <a:t>assignments,grading</a:t>
            </a:r>
            <a:r>
              <a:rPr lang="fr-FR" dirty="0"/>
              <a:t> S1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2036722"/>
              </p:ext>
            </p:extLst>
          </p:nvPr>
        </p:nvGraphicFramePr>
        <p:xfrm>
          <a:off x="395417" y="1958670"/>
          <a:ext cx="8056605" cy="4625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4280">
                  <a:extLst>
                    <a:ext uri="{9D8B030D-6E8A-4147-A177-3AD203B41FA5}">
                      <a16:colId xmlns:a16="http://schemas.microsoft.com/office/drawing/2014/main" val="2847424589"/>
                    </a:ext>
                  </a:extLst>
                </a:gridCol>
                <a:gridCol w="2358236">
                  <a:extLst>
                    <a:ext uri="{9D8B030D-6E8A-4147-A177-3AD203B41FA5}">
                      <a16:colId xmlns:a16="http://schemas.microsoft.com/office/drawing/2014/main" val="2154665537"/>
                    </a:ext>
                  </a:extLst>
                </a:gridCol>
                <a:gridCol w="1545418">
                  <a:extLst>
                    <a:ext uri="{9D8B030D-6E8A-4147-A177-3AD203B41FA5}">
                      <a16:colId xmlns:a16="http://schemas.microsoft.com/office/drawing/2014/main" val="3035565411"/>
                    </a:ext>
                  </a:extLst>
                </a:gridCol>
                <a:gridCol w="1408671">
                  <a:extLst>
                    <a:ext uri="{9D8B030D-6E8A-4147-A177-3AD203B41FA5}">
                      <a16:colId xmlns:a16="http://schemas.microsoft.com/office/drawing/2014/main" val="364698810"/>
                    </a:ext>
                  </a:extLst>
                </a:gridCol>
              </a:tblGrid>
              <a:tr h="352523">
                <a:tc>
                  <a:txBody>
                    <a:bodyPr/>
                    <a:lstStyle/>
                    <a:p>
                      <a:r>
                        <a:rPr lang="fr-FR" dirty="0"/>
                        <a:t>Input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Assignments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% 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Dates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413109"/>
                  </a:ext>
                </a:extLst>
              </a:tr>
              <a:tr h="1651546">
                <a:tc>
                  <a:txBody>
                    <a:bodyPr/>
                    <a:lstStyle/>
                    <a:p>
                      <a:r>
                        <a:rPr lang="fr-FR" sz="1600" dirty="0"/>
                        <a:t>Critical </a:t>
                      </a:r>
                      <a:r>
                        <a:rPr lang="fr-FR" sz="1600" dirty="0" err="1"/>
                        <a:t>thinking</a:t>
                      </a:r>
                      <a:r>
                        <a:rPr lang="fr-FR" sz="1600" dirty="0"/>
                        <a:t>, </a:t>
                      </a:r>
                      <a:r>
                        <a:rPr lang="fr-FR" sz="1600" dirty="0" err="1"/>
                        <a:t>fact-finding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tips</a:t>
                      </a:r>
                      <a:endParaRPr lang="fr-FR" sz="1600" dirty="0"/>
                    </a:p>
                    <a:p>
                      <a:r>
                        <a:rPr lang="fr-FR" sz="1600" dirty="0"/>
                        <a:t>How to design an </a:t>
                      </a:r>
                      <a:r>
                        <a:rPr lang="fr-FR" sz="1600" dirty="0" err="1"/>
                        <a:t>academic</a:t>
                      </a:r>
                      <a:r>
                        <a:rPr lang="fr-FR" sz="1600" baseline="0" dirty="0"/>
                        <a:t> poster</a:t>
                      </a:r>
                    </a:p>
                    <a:p>
                      <a:r>
                        <a:rPr lang="fr-FR" sz="1600" baseline="0" dirty="0" err="1"/>
                        <a:t>Presentaion</a:t>
                      </a:r>
                      <a:r>
                        <a:rPr lang="fr-FR" sz="1600" baseline="0" dirty="0"/>
                        <a:t> </a:t>
                      </a:r>
                      <a:r>
                        <a:rPr lang="fr-FR" sz="1600" baseline="0" dirty="0" err="1"/>
                        <a:t>language</a:t>
                      </a:r>
                      <a:r>
                        <a:rPr lang="fr-FR" sz="1600" baseline="0" dirty="0"/>
                        <a:t> </a:t>
                      </a:r>
                      <a:r>
                        <a:rPr lang="fr-FR" sz="1600" baseline="0" dirty="0" err="1"/>
                        <a:t>tips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Academic</a:t>
                      </a:r>
                      <a:r>
                        <a:rPr lang="fr-FR" sz="1600" baseline="0" dirty="0"/>
                        <a:t> </a:t>
                      </a:r>
                      <a:r>
                        <a:rPr lang="fr-FR" sz="1600" b="1" baseline="0" dirty="0"/>
                        <a:t>poster-</a:t>
                      </a:r>
                      <a:r>
                        <a:rPr lang="fr-FR" sz="1600" baseline="0" dirty="0"/>
                        <a:t> abstract or pitch, poster, </a:t>
                      </a:r>
                      <a:r>
                        <a:rPr lang="fr-FR" sz="1600" baseline="0" dirty="0" err="1"/>
                        <a:t>presentation</a:t>
                      </a:r>
                      <a:r>
                        <a:rPr lang="fr-FR" sz="1600" baseline="0" dirty="0"/>
                        <a:t> 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CC 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Mid-term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7273475"/>
                  </a:ext>
                </a:extLst>
              </a:tr>
              <a:tr h="608464">
                <a:tc>
                  <a:txBody>
                    <a:bodyPr/>
                    <a:lstStyle/>
                    <a:p>
                      <a:r>
                        <a:rPr lang="fr-FR" sz="1600" dirty="0"/>
                        <a:t>How to engage an audience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err="1"/>
                        <a:t>Student</a:t>
                      </a:r>
                      <a:r>
                        <a:rPr lang="fr-FR" sz="1600" b="1" baseline="0" dirty="0"/>
                        <a:t>–</a:t>
                      </a:r>
                      <a:r>
                        <a:rPr lang="fr-FR" sz="1600" b="1" baseline="0" dirty="0" err="1"/>
                        <a:t>led</a:t>
                      </a:r>
                      <a:r>
                        <a:rPr lang="fr-FR" sz="1600" b="1" baseline="0" dirty="0"/>
                        <a:t> talk</a:t>
                      </a:r>
                    </a:p>
                    <a:p>
                      <a:r>
                        <a:rPr lang="fr-FR" sz="1600" b="1" baseline="0" dirty="0"/>
                        <a:t> </a:t>
                      </a:r>
                      <a:r>
                        <a:rPr lang="fr-FR" sz="1600" baseline="0" dirty="0"/>
                        <a:t>– slides/notes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CC 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From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week</a:t>
                      </a:r>
                      <a:r>
                        <a:rPr lang="fr-FR" baseline="0" dirty="0"/>
                        <a:t> </a:t>
                      </a:r>
                      <a:r>
                        <a:rPr lang="fr-FR" sz="1050" baseline="0" dirty="0"/>
                        <a:t>3 or 4 – 7 or 8</a:t>
                      </a:r>
                      <a:endParaRPr lang="fr-FR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940901"/>
                  </a:ext>
                </a:extLst>
              </a:tr>
              <a:tr h="869235">
                <a:tc>
                  <a:txBody>
                    <a:bodyPr/>
                    <a:lstStyle/>
                    <a:p>
                      <a:r>
                        <a:rPr lang="fr-FR" sz="1600" dirty="0"/>
                        <a:t>Articles </a:t>
                      </a:r>
                      <a:r>
                        <a:rPr lang="fr-FR" sz="1600" dirty="0" err="1"/>
                        <a:t>with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worksheets</a:t>
                      </a:r>
                      <a:endParaRPr lang="fr-FR" sz="1600" dirty="0"/>
                    </a:p>
                    <a:p>
                      <a:r>
                        <a:rPr lang="fr-FR" sz="1600" dirty="0" err="1"/>
                        <a:t>Past</a:t>
                      </a:r>
                      <a:r>
                        <a:rPr lang="fr-FR" sz="1600" dirty="0"/>
                        <a:t>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Reading </a:t>
                      </a:r>
                      <a:r>
                        <a:rPr lang="fr-FR" sz="1600" dirty="0" err="1"/>
                        <a:t>comprehension</a:t>
                      </a:r>
                      <a:r>
                        <a:rPr lang="fr-FR" sz="1600" dirty="0"/>
                        <a:t> (</a:t>
                      </a:r>
                      <a:r>
                        <a:rPr lang="fr-FR" sz="1600" dirty="0" err="1"/>
                        <a:t>common</a:t>
                      </a:r>
                      <a:r>
                        <a:rPr lang="fr-FR" sz="1600" dirty="0"/>
                        <a:t>)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EXAM</a:t>
                      </a:r>
                      <a:r>
                        <a:rPr lang="fr-FR" baseline="0" dirty="0"/>
                        <a:t> </a:t>
                      </a:r>
                      <a:r>
                        <a:rPr lang="fr-FR" dirty="0"/>
                        <a:t>25%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Week</a:t>
                      </a:r>
                      <a:r>
                        <a:rPr lang="fr-FR" dirty="0"/>
                        <a:t> 10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495973"/>
                  </a:ext>
                </a:extLst>
              </a:tr>
              <a:tr h="1130005">
                <a:tc>
                  <a:txBody>
                    <a:bodyPr/>
                    <a:lstStyle/>
                    <a:p>
                      <a:r>
                        <a:rPr lang="fr-FR" sz="1600" dirty="0" err="1"/>
                        <a:t>Vocabulary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bank</a:t>
                      </a:r>
                      <a:endParaRPr lang="fr-FR" sz="1600" dirty="0"/>
                    </a:p>
                    <a:p>
                      <a:r>
                        <a:rPr lang="fr-FR" sz="1600" dirty="0" err="1"/>
                        <a:t>Grammar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explained</a:t>
                      </a:r>
                      <a:r>
                        <a:rPr lang="fr-FR" sz="1600" dirty="0"/>
                        <a:t>, </a:t>
                      </a:r>
                      <a:r>
                        <a:rPr lang="fr-FR" sz="1600" dirty="0" err="1"/>
                        <a:t>practised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/>
                        <a:t>Vocabulary</a:t>
                      </a:r>
                      <a:r>
                        <a:rPr lang="fr-FR" sz="1600" dirty="0"/>
                        <a:t>/</a:t>
                      </a:r>
                      <a:r>
                        <a:rPr lang="fr-FR" sz="1600" dirty="0" err="1"/>
                        <a:t>grammar</a:t>
                      </a:r>
                      <a:r>
                        <a:rPr lang="fr-FR" sz="1600" dirty="0"/>
                        <a:t> tests – </a:t>
                      </a:r>
                      <a:r>
                        <a:rPr lang="fr-FR" sz="1600" dirty="0" err="1"/>
                        <a:t>retrieval</a:t>
                      </a:r>
                      <a:r>
                        <a:rPr lang="fr-FR" sz="1600" dirty="0"/>
                        <a:t> practice(</a:t>
                      </a:r>
                      <a:r>
                        <a:rPr lang="fr-FR" sz="1600" dirty="0" err="1"/>
                        <a:t>indiv</a:t>
                      </a:r>
                      <a:r>
                        <a:rPr lang="fr-FR" sz="1600" dirty="0"/>
                        <a:t> group)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EXAM 25%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Week</a:t>
                      </a:r>
                      <a:r>
                        <a:rPr lang="fr-FR" dirty="0"/>
                        <a:t> 10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3155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838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575208" cy="1400530"/>
          </a:xfrm>
        </p:spPr>
        <p:txBody>
          <a:bodyPr/>
          <a:lstStyle/>
          <a:p>
            <a:r>
              <a:rPr lang="fr-FR" dirty="0"/>
              <a:t>Input, </a:t>
            </a:r>
            <a:r>
              <a:rPr lang="fr-FR" dirty="0" err="1"/>
              <a:t>assignments</a:t>
            </a:r>
            <a:r>
              <a:rPr lang="fr-FR" dirty="0"/>
              <a:t>, </a:t>
            </a:r>
            <a:r>
              <a:rPr lang="fr-FR" dirty="0" err="1"/>
              <a:t>grading</a:t>
            </a:r>
            <a:r>
              <a:rPr lang="fr-FR" dirty="0"/>
              <a:t> S2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6876980"/>
              </p:ext>
            </p:extLst>
          </p:nvPr>
        </p:nvGraphicFramePr>
        <p:xfrm>
          <a:off x="484710" y="2052638"/>
          <a:ext cx="7992024" cy="4702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008">
                  <a:extLst>
                    <a:ext uri="{9D8B030D-6E8A-4147-A177-3AD203B41FA5}">
                      <a16:colId xmlns:a16="http://schemas.microsoft.com/office/drawing/2014/main" val="1628451883"/>
                    </a:ext>
                  </a:extLst>
                </a:gridCol>
                <a:gridCol w="2664008">
                  <a:extLst>
                    <a:ext uri="{9D8B030D-6E8A-4147-A177-3AD203B41FA5}">
                      <a16:colId xmlns:a16="http://schemas.microsoft.com/office/drawing/2014/main" val="1374503568"/>
                    </a:ext>
                  </a:extLst>
                </a:gridCol>
                <a:gridCol w="1469523">
                  <a:extLst>
                    <a:ext uri="{9D8B030D-6E8A-4147-A177-3AD203B41FA5}">
                      <a16:colId xmlns:a16="http://schemas.microsoft.com/office/drawing/2014/main" val="1912051222"/>
                    </a:ext>
                  </a:extLst>
                </a:gridCol>
                <a:gridCol w="1194485">
                  <a:extLst>
                    <a:ext uri="{9D8B030D-6E8A-4147-A177-3AD203B41FA5}">
                      <a16:colId xmlns:a16="http://schemas.microsoft.com/office/drawing/2014/main" val="1840933262"/>
                    </a:ext>
                  </a:extLst>
                </a:gridCol>
              </a:tblGrid>
              <a:tr h="362012">
                <a:tc>
                  <a:txBody>
                    <a:bodyPr/>
                    <a:lstStyle/>
                    <a:p>
                      <a:r>
                        <a:rPr lang="fr-FR" dirty="0"/>
                        <a:t>Input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Assignments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% 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Dates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5271294"/>
                  </a:ext>
                </a:extLst>
              </a:tr>
              <a:tr h="892633">
                <a:tc>
                  <a:txBody>
                    <a:bodyPr/>
                    <a:lstStyle/>
                    <a:p>
                      <a:r>
                        <a:rPr lang="fr-FR" sz="1600" dirty="0"/>
                        <a:t>The </a:t>
                      </a:r>
                      <a:r>
                        <a:rPr lang="fr-FR" sz="1600" dirty="0" err="1"/>
                        <a:t>language</a:t>
                      </a:r>
                      <a:r>
                        <a:rPr lang="fr-FR" sz="1600" dirty="0"/>
                        <a:t> of meetings, discussions, </a:t>
                      </a:r>
                      <a:r>
                        <a:rPr lang="fr-FR" sz="1600" dirty="0" err="1"/>
                        <a:t>debates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/>
                        <a:t>Heated</a:t>
                      </a:r>
                      <a:r>
                        <a:rPr lang="fr-FR" sz="1600" dirty="0"/>
                        <a:t> discussion – management, introduction (invitation or pitch)+quiz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CC 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/>
                        <a:t>From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week</a:t>
                      </a:r>
                      <a:r>
                        <a:rPr lang="fr-FR" sz="1600" dirty="0"/>
                        <a:t> 3-4 to 7-8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996771"/>
                  </a:ext>
                </a:extLst>
              </a:tr>
              <a:tr h="892633">
                <a:tc>
                  <a:txBody>
                    <a:bodyPr/>
                    <a:lstStyle/>
                    <a:p>
                      <a:r>
                        <a:rPr lang="fr-FR" sz="1600" dirty="0" err="1"/>
                        <a:t>Language</a:t>
                      </a:r>
                      <a:r>
                        <a:rPr lang="fr-FR" sz="1600" dirty="0"/>
                        <a:t> for </a:t>
                      </a:r>
                      <a:r>
                        <a:rPr lang="fr-FR" sz="1600" dirty="0" err="1"/>
                        <a:t>writing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coherently</a:t>
                      </a:r>
                      <a:r>
                        <a:rPr lang="fr-FR" sz="1600" dirty="0"/>
                        <a:t>, book </a:t>
                      </a:r>
                      <a:r>
                        <a:rPr lang="fr-FR" sz="1600" dirty="0" err="1"/>
                        <a:t>reviews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Finish book (exam question</a:t>
                      </a:r>
                      <a:r>
                        <a:rPr lang="fr-FR" sz="1600" baseline="0" dirty="0"/>
                        <a:t> on </a:t>
                      </a:r>
                      <a:r>
                        <a:rPr lang="fr-FR" sz="1600" baseline="0" dirty="0" err="1"/>
                        <a:t>it</a:t>
                      </a:r>
                      <a:r>
                        <a:rPr lang="fr-FR" sz="1600" baseline="0" dirty="0"/>
                        <a:t> to do in class)</a:t>
                      </a:r>
                      <a:endParaRPr lang="fr-FR" sz="1600" dirty="0"/>
                    </a:p>
                    <a:p>
                      <a:endParaRPr lang="fr-FR" sz="16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CC 20%</a:t>
                      </a:r>
                    </a:p>
                    <a:p>
                      <a:r>
                        <a:rPr lang="fr-FR" sz="1800" baseline="0"/>
                        <a:t>IN CLASS</a:t>
                      </a:r>
                      <a:endParaRPr lang="fr-FR" sz="18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err="1"/>
                        <a:t>Week</a:t>
                      </a:r>
                      <a:r>
                        <a:rPr lang="fr-FR" sz="1600" dirty="0"/>
                        <a:t> 8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842437"/>
                  </a:ext>
                </a:extLst>
              </a:tr>
              <a:tr h="1160423">
                <a:tc>
                  <a:txBody>
                    <a:bodyPr/>
                    <a:lstStyle/>
                    <a:p>
                      <a:pPr marL="0" marR="0" lvl="0" indent="0" algn="l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err="1"/>
                        <a:t>Videos</a:t>
                      </a:r>
                      <a:r>
                        <a:rPr lang="fr-FR" sz="1600" dirty="0"/>
                        <a:t>, podcasts, </a:t>
                      </a:r>
                      <a:r>
                        <a:rPr lang="fr-FR" sz="1600" dirty="0" err="1"/>
                        <a:t>listening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comprehension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exercises</a:t>
                      </a:r>
                      <a:endParaRPr lang="fr-FR" sz="1600" dirty="0"/>
                    </a:p>
                    <a:p>
                      <a:pPr marL="0" marR="0" lvl="0" indent="0" algn="l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err="1"/>
                        <a:t>Past</a:t>
                      </a:r>
                      <a:r>
                        <a:rPr lang="fr-FR" sz="1600" dirty="0"/>
                        <a:t> exams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/>
                        <a:t>Listening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comprehension</a:t>
                      </a:r>
                      <a:endParaRPr lang="fr-FR" sz="1600" dirty="0"/>
                    </a:p>
                    <a:p>
                      <a:r>
                        <a:rPr lang="fr-FR" sz="1600" dirty="0"/>
                        <a:t>(</a:t>
                      </a:r>
                      <a:r>
                        <a:rPr lang="fr-FR" sz="1600" dirty="0" err="1"/>
                        <a:t>common</a:t>
                      </a:r>
                      <a:r>
                        <a:rPr lang="fr-FR" sz="1600" dirty="0"/>
                        <a:t>)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EXAM 25%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err="1"/>
                        <a:t>Week</a:t>
                      </a:r>
                      <a:r>
                        <a:rPr lang="fr-FR" sz="1600" dirty="0"/>
                        <a:t> 10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76653"/>
                  </a:ext>
                </a:extLst>
              </a:tr>
              <a:tr h="892633">
                <a:tc>
                  <a:txBody>
                    <a:bodyPr/>
                    <a:lstStyle/>
                    <a:p>
                      <a:r>
                        <a:rPr lang="fr-FR" sz="1600" dirty="0" err="1"/>
                        <a:t>Vocabulary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bank</a:t>
                      </a:r>
                      <a:endParaRPr lang="fr-FR" sz="1600" dirty="0"/>
                    </a:p>
                    <a:p>
                      <a:r>
                        <a:rPr lang="fr-FR" sz="1600" dirty="0" err="1"/>
                        <a:t>Grammar</a:t>
                      </a:r>
                      <a:r>
                        <a:rPr lang="fr-FR" sz="1600" dirty="0"/>
                        <a:t> </a:t>
                      </a:r>
                      <a:r>
                        <a:rPr lang="fr-FR" sz="1600" dirty="0" err="1"/>
                        <a:t>explained</a:t>
                      </a:r>
                      <a:r>
                        <a:rPr lang="fr-FR" sz="1600" dirty="0"/>
                        <a:t>, </a:t>
                      </a:r>
                      <a:r>
                        <a:rPr lang="fr-FR" sz="1600" dirty="0" err="1"/>
                        <a:t>practised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/>
                        <a:t>Vocabulary</a:t>
                      </a:r>
                      <a:r>
                        <a:rPr lang="fr-FR" sz="1600" dirty="0"/>
                        <a:t>/</a:t>
                      </a:r>
                      <a:r>
                        <a:rPr lang="fr-FR" sz="1600" dirty="0" err="1"/>
                        <a:t>grammar</a:t>
                      </a:r>
                      <a:r>
                        <a:rPr lang="fr-FR" sz="1600" dirty="0"/>
                        <a:t> tests – </a:t>
                      </a:r>
                      <a:r>
                        <a:rPr lang="fr-FR" sz="1600" dirty="0" err="1"/>
                        <a:t>retrieval</a:t>
                      </a:r>
                      <a:r>
                        <a:rPr lang="fr-FR" sz="1600" dirty="0"/>
                        <a:t> practice</a:t>
                      </a:r>
                    </a:p>
                    <a:p>
                      <a:r>
                        <a:rPr lang="fr-FR" sz="1600" dirty="0"/>
                        <a:t>(</a:t>
                      </a:r>
                      <a:r>
                        <a:rPr lang="fr-FR" sz="1600" dirty="0" err="1"/>
                        <a:t>indiv</a:t>
                      </a:r>
                      <a:r>
                        <a:rPr lang="fr-FR" sz="1600" dirty="0"/>
                        <a:t> group)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/>
                        <a:t>EXAM  25%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err="1"/>
                        <a:t>Week</a:t>
                      </a:r>
                      <a:r>
                        <a:rPr lang="fr-FR" sz="1600" dirty="0"/>
                        <a:t> 10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299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549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After</a:t>
            </a:r>
            <a:r>
              <a:rPr lang="fr-FR" dirty="0"/>
              <a:t> the course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err="1"/>
              <a:t>Fill</a:t>
            </a:r>
            <a:r>
              <a:rPr lang="fr-FR" dirty="0"/>
              <a:t> in the questionnaire to help us </a:t>
            </a:r>
            <a:r>
              <a:rPr lang="fr-FR" dirty="0" err="1"/>
              <a:t>improve</a:t>
            </a:r>
            <a:r>
              <a:rPr lang="fr-FR" dirty="0"/>
              <a:t> the course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Keep</a:t>
            </a:r>
            <a:r>
              <a:rPr lang="fr-FR" dirty="0"/>
              <a:t> in </a:t>
            </a:r>
            <a:r>
              <a:rPr lang="fr-FR" dirty="0" err="1"/>
              <a:t>touch</a:t>
            </a:r>
            <a:r>
              <a:rPr lang="fr-FR" dirty="0"/>
              <a:t>! (</a:t>
            </a:r>
            <a:r>
              <a:rPr lang="fr-FR" dirty="0" err="1"/>
              <a:t>messenger</a:t>
            </a:r>
            <a:r>
              <a:rPr lang="fr-FR" dirty="0"/>
              <a:t>, </a:t>
            </a:r>
            <a:r>
              <a:rPr lang="fr-FR"/>
              <a:t>e-mail , </a:t>
            </a:r>
            <a:r>
              <a:rPr lang="fr-FR" dirty="0"/>
              <a:t>LinkedIn, </a:t>
            </a:r>
            <a:r>
              <a:rPr lang="fr-FR" dirty="0" err="1"/>
              <a:t>Alumni</a:t>
            </a:r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345947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189</TotalTime>
  <Words>596</Words>
  <Application>Microsoft Office PowerPoint</Application>
  <PresentationFormat>Affichage à l'écran (4:3)</PresentationFormat>
  <Paragraphs>111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</vt:lpstr>
      <vt:lpstr>L3 ECO</vt:lpstr>
      <vt:lpstr>Pre-course work</vt:lpstr>
      <vt:lpstr>Objectives   S1</vt:lpstr>
      <vt:lpstr>Objectives S2</vt:lpstr>
      <vt:lpstr>Extra-curricular activities</vt:lpstr>
      <vt:lpstr>Input, assignments,grading S1</vt:lpstr>
      <vt:lpstr>Input, assignments, grading S2</vt:lpstr>
      <vt:lpstr>After the course</vt:lpstr>
    </vt:vector>
  </TitlesOfParts>
  <Company>UT1C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L3 ECO</dc:title>
  <dc:creator>jharpur</dc:creator>
  <cp:lastModifiedBy>De Las Heras Rebeca</cp:lastModifiedBy>
  <cp:revision>20</cp:revision>
  <dcterms:created xsi:type="dcterms:W3CDTF">2020-07-20T06:02:31Z</dcterms:created>
  <dcterms:modified xsi:type="dcterms:W3CDTF">2024-05-13T13:41:30Z</dcterms:modified>
</cp:coreProperties>
</file>